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8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2BBDCA-54EF-44FD-8354-182CB8319E27}"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277926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BBDCA-54EF-44FD-8354-182CB8319E27}"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347153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BBDCA-54EF-44FD-8354-182CB8319E27}"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20906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BBDCA-54EF-44FD-8354-182CB8319E27}"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367436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2BBDCA-54EF-44FD-8354-182CB8319E27}"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68892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2BBDCA-54EF-44FD-8354-182CB8319E27}"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1581546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2BBDCA-54EF-44FD-8354-182CB8319E27}"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2872329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2BBDCA-54EF-44FD-8354-182CB8319E27}"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155605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BBDCA-54EF-44FD-8354-182CB8319E27}"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289581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BBDCA-54EF-44FD-8354-182CB8319E27}"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149235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BBDCA-54EF-44FD-8354-182CB8319E27}"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8C7A2-F13B-44B0-B241-E05138BC5392}" type="slidenum">
              <a:rPr lang="en-US" smtClean="0"/>
              <a:t>‹#›</a:t>
            </a:fld>
            <a:endParaRPr lang="en-US"/>
          </a:p>
        </p:txBody>
      </p:sp>
    </p:spTree>
    <p:extLst>
      <p:ext uri="{BB962C8B-B14F-4D97-AF65-F5344CB8AC3E}">
        <p14:creationId xmlns:p14="http://schemas.microsoft.com/office/powerpoint/2010/main" val="139929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BBDCA-54EF-44FD-8354-182CB8319E27}" type="datetimeFigureOut">
              <a:rPr lang="en-US" smtClean="0"/>
              <a:t>4/22/2019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8C7A2-F13B-44B0-B241-E05138BC5392}" type="slidenum">
              <a:rPr lang="en-US" smtClean="0"/>
              <a:t>‹#›</a:t>
            </a:fld>
            <a:endParaRPr lang="en-US"/>
          </a:p>
        </p:txBody>
      </p:sp>
    </p:spTree>
    <p:extLst>
      <p:ext uri="{BB962C8B-B14F-4D97-AF65-F5344CB8AC3E}">
        <p14:creationId xmlns:p14="http://schemas.microsoft.com/office/powerpoint/2010/main" val="2278528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oe.mass.edu/odl/e-learning/mcas-parentguide/content/index.html#/list/cj4jxenm900023d65lhuvtt8i?_k=qjgdc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oe.mass.edu/mcas/tdd/sci.html?section=testdesign" TargetMode="External"/><Relationship Id="rId2" Type="http://schemas.openxmlformats.org/officeDocument/2006/relationships/hyperlink" Target="http://www.doe.mass.edu/mcas/tdd/ela.html?section=testdesign" TargetMode="External"/><Relationship Id="rId1" Type="http://schemas.openxmlformats.org/officeDocument/2006/relationships/slideLayout" Target="../slideLayouts/slideLayout5.xml"/><Relationship Id="rId4" Type="http://schemas.openxmlformats.org/officeDocument/2006/relationships/hyperlink" Target="http://www.doe.mass.edu/mcas/tdd/math.html?section=testdesig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cas.pearsonsupport.com/student/practice-tests-ela/" TargetMode="External"/><Relationship Id="rId2" Type="http://schemas.openxmlformats.org/officeDocument/2006/relationships/hyperlink" Target="http://www.doe.mass.edu/mcas/parents/" TargetMode="External"/><Relationship Id="rId1" Type="http://schemas.openxmlformats.org/officeDocument/2006/relationships/slideLayout" Target="../slideLayouts/slideLayout2.xml"/><Relationship Id="rId5" Type="http://schemas.openxmlformats.org/officeDocument/2006/relationships/hyperlink" Target="http://mcas.pearsonsupport.com/student/practice-tests-science/" TargetMode="External"/><Relationship Id="rId4" Type="http://schemas.openxmlformats.org/officeDocument/2006/relationships/hyperlink" Target="http://mcas.pearsonsupport.com/student/practice-tests-ma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panose="030F0702030302020204" pitchFamily="66" charset="0"/>
              </a:rPr>
              <a:t>Donovan Elementary MCAS</a:t>
            </a:r>
            <a:endParaRPr lang="en-US" dirty="0">
              <a:latin typeface="Comic Sans MS" panose="030F0702030302020204" pitchFamily="66" charset="0"/>
            </a:endParaRPr>
          </a:p>
        </p:txBody>
      </p:sp>
      <p:sp>
        <p:nvSpPr>
          <p:cNvPr id="3" name="Subtitle 2"/>
          <p:cNvSpPr>
            <a:spLocks noGrp="1"/>
          </p:cNvSpPr>
          <p:nvPr>
            <p:ph type="subTitle" idx="1"/>
          </p:nvPr>
        </p:nvSpPr>
        <p:spPr/>
        <p:txBody>
          <a:bodyPr>
            <a:normAutofit fontScale="85000" lnSpcReduction="20000"/>
          </a:bodyPr>
          <a:lstStyle/>
          <a:p>
            <a:r>
              <a:rPr lang="en-US" dirty="0" smtClean="0">
                <a:solidFill>
                  <a:srgbClr val="7030A0"/>
                </a:solidFill>
              </a:rPr>
              <a:t>Parent/Guardian Information Session</a:t>
            </a:r>
          </a:p>
          <a:p>
            <a:r>
              <a:rPr lang="en-US" dirty="0" smtClean="0">
                <a:solidFill>
                  <a:srgbClr val="7030A0"/>
                </a:solidFill>
              </a:rPr>
              <a:t>MCAS 2019</a:t>
            </a:r>
          </a:p>
          <a:p>
            <a:endParaRPr lang="en-US" dirty="0" smtClean="0">
              <a:solidFill>
                <a:srgbClr val="7030A0"/>
              </a:solidFill>
            </a:endParaRPr>
          </a:p>
          <a:p>
            <a:pPr algn="l"/>
            <a:r>
              <a:rPr lang="en-US" sz="1600" dirty="0" smtClean="0"/>
              <a:t>Presented by				</a:t>
            </a:r>
          </a:p>
          <a:p>
            <a:pPr algn="l"/>
            <a:r>
              <a:rPr lang="en-US" sz="1600" dirty="0" smtClean="0"/>
              <a:t>Stacy Fitzroy</a:t>
            </a:r>
            <a:endParaRPr lang="en-US" sz="1600" dirty="0"/>
          </a:p>
        </p:txBody>
      </p:sp>
    </p:spTree>
    <p:extLst>
      <p:ext uri="{BB962C8B-B14F-4D97-AF65-F5344CB8AC3E}">
        <p14:creationId xmlns:p14="http://schemas.microsoft.com/office/powerpoint/2010/main" val="381261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MCAS DATES @ The DONOVAN</a:t>
            </a:r>
            <a:endParaRPr lang="en-US" dirty="0"/>
          </a:p>
        </p:txBody>
      </p:sp>
      <p:sp>
        <p:nvSpPr>
          <p:cNvPr id="5" name="Text Placeholder 4"/>
          <p:cNvSpPr>
            <a:spLocks noGrp="1"/>
          </p:cNvSpPr>
          <p:nvPr>
            <p:ph type="body" idx="1"/>
          </p:nvPr>
        </p:nvSpPr>
        <p:spPr/>
        <p:txBody>
          <a:bodyPr/>
          <a:lstStyle/>
          <a:p>
            <a:r>
              <a:rPr lang="en-US" dirty="0" smtClean="0"/>
              <a:t>ELA</a:t>
            </a:r>
            <a:endParaRPr lang="en-US" dirty="0"/>
          </a:p>
        </p:txBody>
      </p:sp>
      <p:sp>
        <p:nvSpPr>
          <p:cNvPr id="6" name="Content Placeholder 5"/>
          <p:cNvSpPr>
            <a:spLocks noGrp="1"/>
          </p:cNvSpPr>
          <p:nvPr>
            <p:ph sz="half" idx="2"/>
          </p:nvPr>
        </p:nvSpPr>
        <p:spPr/>
        <p:txBody>
          <a:bodyPr/>
          <a:lstStyle/>
          <a:p>
            <a:r>
              <a:rPr lang="en-US" dirty="0" smtClean="0">
                <a:solidFill>
                  <a:srgbClr val="FF0000"/>
                </a:solidFill>
              </a:rPr>
              <a:t>Grade 3: </a:t>
            </a:r>
            <a:r>
              <a:rPr lang="en-US" dirty="0" smtClean="0"/>
              <a:t>4/23 &amp; 4/24</a:t>
            </a:r>
          </a:p>
          <a:p>
            <a:endParaRPr lang="en-US" dirty="0"/>
          </a:p>
          <a:p>
            <a:r>
              <a:rPr lang="en-US" dirty="0" smtClean="0">
                <a:solidFill>
                  <a:schemeClr val="accent6">
                    <a:lumMod val="75000"/>
                  </a:schemeClr>
                </a:solidFill>
              </a:rPr>
              <a:t>Grade 4: </a:t>
            </a:r>
            <a:r>
              <a:rPr lang="en-US" dirty="0" smtClean="0"/>
              <a:t>4/30 &amp; 5/1</a:t>
            </a:r>
          </a:p>
          <a:p>
            <a:endParaRPr lang="en-US" dirty="0"/>
          </a:p>
          <a:p>
            <a:r>
              <a:rPr lang="en-US" dirty="0" smtClean="0">
                <a:solidFill>
                  <a:srgbClr val="00B050"/>
                </a:solidFill>
              </a:rPr>
              <a:t>Grade 5: </a:t>
            </a:r>
            <a:r>
              <a:rPr lang="en-US" dirty="0" smtClean="0"/>
              <a:t>4/25 &amp; 4/26</a:t>
            </a:r>
            <a:endParaRPr lang="en-US" dirty="0"/>
          </a:p>
        </p:txBody>
      </p:sp>
      <p:sp>
        <p:nvSpPr>
          <p:cNvPr id="7" name="Text Placeholder 6"/>
          <p:cNvSpPr>
            <a:spLocks noGrp="1"/>
          </p:cNvSpPr>
          <p:nvPr>
            <p:ph type="body" sz="quarter" idx="3"/>
          </p:nvPr>
        </p:nvSpPr>
        <p:spPr/>
        <p:txBody>
          <a:bodyPr>
            <a:normAutofit/>
          </a:bodyPr>
          <a:lstStyle/>
          <a:p>
            <a:r>
              <a:rPr lang="en-US" dirty="0" smtClean="0"/>
              <a:t>Math				</a:t>
            </a:r>
            <a:endParaRPr lang="en-US" dirty="0"/>
          </a:p>
        </p:txBody>
      </p:sp>
      <p:sp>
        <p:nvSpPr>
          <p:cNvPr id="8" name="Content Placeholder 7"/>
          <p:cNvSpPr>
            <a:spLocks noGrp="1"/>
          </p:cNvSpPr>
          <p:nvPr>
            <p:ph sz="quarter" idx="4"/>
          </p:nvPr>
        </p:nvSpPr>
        <p:spPr/>
        <p:txBody>
          <a:bodyPr>
            <a:normAutofit/>
          </a:bodyPr>
          <a:lstStyle/>
          <a:p>
            <a:r>
              <a:rPr lang="en-US" dirty="0" smtClean="0">
                <a:solidFill>
                  <a:srgbClr val="FF0000"/>
                </a:solidFill>
              </a:rPr>
              <a:t>Grade 3: </a:t>
            </a:r>
            <a:r>
              <a:rPr lang="en-US" dirty="0" smtClean="0"/>
              <a:t>5/2 &amp; 5/8		</a:t>
            </a:r>
          </a:p>
          <a:p>
            <a:endParaRPr lang="en-US" dirty="0"/>
          </a:p>
          <a:p>
            <a:r>
              <a:rPr lang="en-US" dirty="0" smtClean="0">
                <a:solidFill>
                  <a:schemeClr val="accent6"/>
                </a:solidFill>
              </a:rPr>
              <a:t>Grade 4: </a:t>
            </a:r>
            <a:r>
              <a:rPr lang="en-US" dirty="0" smtClean="0"/>
              <a:t>5/9 &amp; 5/14</a:t>
            </a:r>
          </a:p>
          <a:p>
            <a:endParaRPr lang="en-US" dirty="0"/>
          </a:p>
          <a:p>
            <a:r>
              <a:rPr lang="en-US" dirty="0" smtClean="0">
                <a:solidFill>
                  <a:srgbClr val="00B050"/>
                </a:solidFill>
              </a:rPr>
              <a:t>Grade 5: </a:t>
            </a:r>
            <a:r>
              <a:rPr lang="en-US" dirty="0" smtClean="0"/>
              <a:t>5/3 &amp; 5/7</a:t>
            </a:r>
          </a:p>
          <a:p>
            <a:endParaRPr lang="en-US" dirty="0"/>
          </a:p>
          <a:p>
            <a:pPr marL="0" indent="0">
              <a:buNone/>
            </a:pPr>
            <a:r>
              <a:rPr lang="en-US" b="1" dirty="0" smtClean="0"/>
              <a:t>Science</a:t>
            </a:r>
          </a:p>
          <a:p>
            <a:pPr marL="0" indent="0">
              <a:buNone/>
            </a:pPr>
            <a:r>
              <a:rPr lang="en-US" dirty="0" smtClean="0">
                <a:solidFill>
                  <a:srgbClr val="00B050"/>
                </a:solidFill>
              </a:rPr>
              <a:t>*    Grade 5 Only: </a:t>
            </a:r>
            <a:r>
              <a:rPr lang="en-US" dirty="0" smtClean="0"/>
              <a:t>5/15 &amp;5/16	</a:t>
            </a:r>
            <a:endParaRPr lang="en-US" dirty="0"/>
          </a:p>
        </p:txBody>
      </p:sp>
    </p:spTree>
    <p:extLst>
      <p:ext uri="{BB962C8B-B14F-4D97-AF65-F5344CB8AC3E}">
        <p14:creationId xmlns:p14="http://schemas.microsoft.com/office/powerpoint/2010/main" val="68379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Preparing for a Successful Testing Day!!!</a:t>
            </a:r>
            <a:endParaRPr lang="en-US" dirty="0">
              <a:solidFill>
                <a:srgbClr val="0070C0"/>
              </a:solidFill>
            </a:endParaRPr>
          </a:p>
        </p:txBody>
      </p:sp>
      <p:sp>
        <p:nvSpPr>
          <p:cNvPr id="7" name="Content Placeholder 6"/>
          <p:cNvSpPr>
            <a:spLocks noGrp="1"/>
          </p:cNvSpPr>
          <p:nvPr>
            <p:ph idx="1"/>
          </p:nvPr>
        </p:nvSpPr>
        <p:spPr/>
        <p:txBody>
          <a:bodyPr/>
          <a:lstStyle/>
          <a:p>
            <a:pPr algn="ctr">
              <a:lnSpc>
                <a:spcPct val="200000"/>
              </a:lnSpc>
            </a:pPr>
            <a:r>
              <a:rPr lang="en-US" dirty="0" smtClean="0"/>
              <a:t>Get a good night’s sleep</a:t>
            </a:r>
          </a:p>
          <a:p>
            <a:pPr algn="ctr">
              <a:lnSpc>
                <a:spcPct val="200000"/>
              </a:lnSpc>
            </a:pPr>
            <a:r>
              <a:rPr lang="en-US" dirty="0" smtClean="0"/>
              <a:t>Have a good breakfast</a:t>
            </a:r>
          </a:p>
          <a:p>
            <a:pPr algn="ctr">
              <a:lnSpc>
                <a:spcPct val="200000"/>
              </a:lnSpc>
            </a:pPr>
            <a:r>
              <a:rPr lang="en-US" dirty="0" smtClean="0"/>
              <a:t>Dress comfortably</a:t>
            </a:r>
          </a:p>
          <a:p>
            <a:pPr algn="ctr">
              <a:lnSpc>
                <a:spcPct val="200000"/>
              </a:lnSpc>
            </a:pPr>
            <a:r>
              <a:rPr lang="en-US" dirty="0" smtClean="0"/>
              <a:t>Get to school on time</a:t>
            </a:r>
          </a:p>
          <a:p>
            <a:pPr algn="ctr">
              <a:lnSpc>
                <a:spcPct val="200000"/>
              </a:lnSpc>
            </a:pPr>
            <a:endParaRPr lang="en-US" dirty="0"/>
          </a:p>
        </p:txBody>
      </p:sp>
    </p:spTree>
    <p:extLst>
      <p:ext uri="{BB962C8B-B14F-4D97-AF65-F5344CB8AC3E}">
        <p14:creationId xmlns:p14="http://schemas.microsoft.com/office/powerpoint/2010/main" val="84536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sto MT" panose="02040603050505030304" pitchFamily="18" charset="0"/>
              </a:rPr>
              <a:t/>
            </a:r>
            <a:br>
              <a:rPr lang="en-US" dirty="0" smtClean="0">
                <a:latin typeface="Calisto MT" panose="02040603050505030304" pitchFamily="18" charset="0"/>
              </a:rPr>
            </a:br>
            <a:r>
              <a:rPr lang="en-US" dirty="0" smtClean="0">
                <a:solidFill>
                  <a:schemeClr val="accent6">
                    <a:lumMod val="50000"/>
                  </a:schemeClr>
                </a:solidFill>
                <a:latin typeface="Calisto MT" panose="02040603050505030304" pitchFamily="18" charset="0"/>
              </a:rPr>
              <a:t>Why are we testing?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gn="ctr">
              <a:buNone/>
            </a:pPr>
            <a:endParaRPr lang="en-US" dirty="0" smtClean="0">
              <a:solidFill>
                <a:srgbClr val="FF0000"/>
              </a:solidFill>
            </a:endParaRPr>
          </a:p>
          <a:p>
            <a:pPr marL="0" indent="0" algn="ctr">
              <a:buNone/>
            </a:pPr>
            <a:endParaRPr lang="en-US" dirty="0">
              <a:solidFill>
                <a:srgbClr val="FF0000"/>
              </a:solidFill>
            </a:endParaRPr>
          </a:p>
          <a:p>
            <a:pPr marL="0" indent="0" algn="ctr">
              <a:buNone/>
            </a:pPr>
            <a:r>
              <a:rPr lang="en-US" dirty="0" smtClean="0">
                <a:solidFill>
                  <a:schemeClr val="accent6">
                    <a:lumMod val="75000"/>
                  </a:schemeClr>
                </a:solidFill>
              </a:rPr>
              <a:t>Parents/Guardians Guide to State Testing….</a:t>
            </a:r>
          </a:p>
          <a:p>
            <a:pPr marL="0" indent="0" algn="ctr">
              <a:buNone/>
            </a:pPr>
            <a:endParaRPr lang="en-US" dirty="0" smtClean="0">
              <a:solidFill>
                <a:schemeClr val="accent6">
                  <a:lumMod val="75000"/>
                </a:schemeClr>
              </a:solidFill>
            </a:endParaRPr>
          </a:p>
          <a:p>
            <a:pPr marL="0" indent="0" algn="ctr">
              <a:buNone/>
            </a:pPr>
            <a:r>
              <a:rPr lang="en-US" dirty="0">
                <a:solidFill>
                  <a:srgbClr val="FF0000"/>
                </a:solidFill>
                <a:hlinkClick r:id="rId2"/>
              </a:rPr>
              <a:t>http://www.doe.mass.edu/odl/e-learning/mcas-parentguide/content/index.html#/list/cj4jxenm900023d65lhuvtt8i?_</a:t>
            </a:r>
            <a:r>
              <a:rPr lang="en-US" dirty="0" smtClean="0">
                <a:solidFill>
                  <a:srgbClr val="FF0000"/>
                </a:solidFill>
                <a:hlinkClick r:id="rId2"/>
              </a:rPr>
              <a:t>k=qjgdcg</a:t>
            </a:r>
            <a:endParaRPr lang="en-US" dirty="0" smtClean="0">
              <a:solidFill>
                <a:srgbClr val="FF0000"/>
              </a:solidFill>
            </a:endParaRPr>
          </a:p>
          <a:p>
            <a:pPr marL="0" indent="0" algn="ctr">
              <a:buNone/>
            </a:pPr>
            <a:endParaRPr lang="en-US" dirty="0">
              <a:solidFill>
                <a:srgbClr val="FF0000"/>
              </a:solidFill>
            </a:endParaRPr>
          </a:p>
        </p:txBody>
      </p:sp>
    </p:spTree>
    <p:extLst>
      <p:ext uri="{BB962C8B-B14F-4D97-AF65-F5344CB8AC3E}">
        <p14:creationId xmlns:p14="http://schemas.microsoft.com/office/powerpoint/2010/main" val="264751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solidFill>
                  <a:srgbClr val="7030A0"/>
                </a:solidFill>
              </a:rPr>
              <a:t>Massachusetts Comprehensive Assessment System</a:t>
            </a:r>
            <a:br>
              <a:rPr lang="en-US" sz="1800" dirty="0">
                <a:solidFill>
                  <a:srgbClr val="7030A0"/>
                </a:solidFill>
              </a:rPr>
            </a:br>
            <a:r>
              <a:rPr lang="en-US" sz="1800" dirty="0">
                <a:solidFill>
                  <a:srgbClr val="7030A0"/>
                </a:solidFill>
              </a:rPr>
              <a:t/>
            </a:r>
            <a:br>
              <a:rPr lang="en-US" sz="1800" dirty="0">
                <a:solidFill>
                  <a:srgbClr val="7030A0"/>
                </a:solidFill>
              </a:rPr>
            </a:br>
            <a:r>
              <a:rPr lang="en-US" sz="1800" dirty="0">
                <a:solidFill>
                  <a:srgbClr val="7030A0"/>
                </a:solidFill>
              </a:rPr>
              <a:t>Frequently Asked Questions (FAQs) about next-generation MCAS Results</a:t>
            </a:r>
            <a:br>
              <a:rPr lang="en-US" sz="1800" dirty="0">
                <a:solidFill>
                  <a:srgbClr val="7030A0"/>
                </a:solidFill>
              </a:rPr>
            </a:br>
            <a:endParaRPr lang="en-US" sz="1800" dirty="0">
              <a:solidFill>
                <a:srgbClr val="7030A0"/>
              </a:solidFill>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US" dirty="0"/>
          </a:p>
          <a:p>
            <a:pPr marL="0" indent="0">
              <a:buNone/>
            </a:pPr>
            <a:r>
              <a:rPr lang="en-US" sz="5600" b="1" dirty="0"/>
              <a:t>Q: Why do we have a next-generation MCAS?</a:t>
            </a:r>
          </a:p>
          <a:p>
            <a:pPr marL="0" indent="0">
              <a:buNone/>
            </a:pPr>
            <a:r>
              <a:rPr lang="en-US" dirty="0"/>
              <a:t> </a:t>
            </a:r>
            <a:r>
              <a:rPr lang="en-US" sz="4800" dirty="0"/>
              <a:t>A: The new test is designed to have coherent, consistent high standards from one grade to the next and give a clear indication of students' readiness for the next grade level and college and career. The tests focus on students' critical thinking abilities, application of knowledge, and ability to make connections between reading and writing. Under the legacy MCAS, many students would pass MCAS only to arrive at college and find they needed remedial courses. The next-generation MCAS is designed to indicate where students are academically while there is still time to get them back on track.</a:t>
            </a:r>
          </a:p>
          <a:p>
            <a:pPr marL="0" indent="0">
              <a:buNone/>
            </a:pPr>
            <a:endParaRPr lang="en-US" dirty="0"/>
          </a:p>
          <a:p>
            <a:pPr marL="0" indent="0">
              <a:buNone/>
            </a:pPr>
            <a:r>
              <a:rPr lang="en-US" sz="5600" b="1" dirty="0"/>
              <a:t>Q: How do the new achievement levels compare to the legacy MCAS achievement levels?</a:t>
            </a:r>
          </a:p>
          <a:p>
            <a:pPr marL="0" indent="0">
              <a:buNone/>
            </a:pPr>
            <a:r>
              <a:rPr lang="en-US" dirty="0"/>
              <a:t> </a:t>
            </a:r>
            <a:r>
              <a:rPr lang="en-US" sz="4800" dirty="0"/>
              <a:t>A: The MCAS legacy achievement levels (Warning/Failing, Needs Improvement, Proficient and Advanced) were established as new tests were introduced between 1998 and 2006. Each time a new test was introduced, a new panel of educators was selected to set standards with new members and sometimes different methods. As a result, the legacy standards varied widely from grade to grade in their definitions of Proficient. Because the next-generation MCAS program is rolling out with grades 3–8 together and grade 10 planned for 2019, the educators who set the new standards had the opportunity to ensure that the definition of "Meeting Expectations" is similar from grade to grade.</a:t>
            </a:r>
          </a:p>
          <a:p>
            <a:pPr marL="0" indent="0">
              <a:buNone/>
            </a:pPr>
            <a:endParaRPr lang="en-US" dirty="0"/>
          </a:p>
          <a:p>
            <a:pPr marL="0" indent="0">
              <a:buNone/>
            </a:pPr>
            <a:r>
              <a:rPr lang="en-US" sz="4800" dirty="0"/>
              <a:t>In general, the new standards for Meeting Expectations are at least as rigorous as the legacy standards for Proficiency. In grades and subjects where proficiency rates were very high under the legacy MCAS (like grade 8 ELA, where 80 percent of students were proficient or above in 2015), the new standards are much more challenging. In grades where legacy proficiency rates were lower (like grade 4 ELA, where 53 percent were proficient or above in 2015), the next-generation achievement levels are similar.</a:t>
            </a:r>
          </a:p>
          <a:p>
            <a:pPr marL="0" indent="0">
              <a:buNone/>
            </a:pPr>
            <a:endParaRPr lang="en-US" sz="4800" dirty="0"/>
          </a:p>
          <a:p>
            <a:pPr marL="0" indent="0">
              <a:buNone/>
            </a:pPr>
            <a:r>
              <a:rPr lang="en-US" sz="4800" dirty="0"/>
              <a:t>The new Meeting Expectations standards are designed to signal when a child is ready to succeed academically in the grade they are moving into. Eventually, this translates into college and career readiness. Right now, approximately 50 percent of Massachusetts's high school graduates complete college with either an associate's or bachelor's degree within six years after leaving high school. The next-generation MCAS is designed to help students know where they stand while they still have time to catch up. Waiting until they place into remedial courses in college is too late. </a:t>
            </a:r>
          </a:p>
          <a:p>
            <a:pPr marL="0" indent="0">
              <a:buNone/>
            </a:pPr>
            <a:endParaRPr lang="en-US" sz="4800" dirty="0"/>
          </a:p>
        </p:txBody>
      </p:sp>
    </p:spTree>
    <p:extLst>
      <p:ext uri="{BB962C8B-B14F-4D97-AF65-F5344CB8AC3E}">
        <p14:creationId xmlns:p14="http://schemas.microsoft.com/office/powerpoint/2010/main" val="3278638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400" b="1" dirty="0"/>
              <a:t>Q: Should I be worried about my child's score?</a:t>
            </a:r>
          </a:p>
          <a:p>
            <a:pPr marL="0" indent="0">
              <a:buNone/>
            </a:pPr>
            <a:r>
              <a:rPr lang="en-US" sz="800" dirty="0"/>
              <a:t> </a:t>
            </a:r>
            <a:r>
              <a:rPr lang="en-US" sz="1200" dirty="0"/>
              <a:t>A: If a student scored in the "Not Meeting Expectations" category, parents should speak with their child's teacher or teachers about what needs to happen to bring the student up to speed in that subject. It can be hard to hear that a student is not where he or she hoped to be in their academic work, but the first step to mapping out the right supports is having an objective indication of where the student is now. </a:t>
            </a:r>
          </a:p>
          <a:p>
            <a:pPr marL="0" indent="0">
              <a:buNone/>
            </a:pPr>
            <a:endParaRPr lang="en-US" sz="1200" dirty="0"/>
          </a:p>
          <a:p>
            <a:pPr marL="0" indent="0">
              <a:buNone/>
            </a:pPr>
            <a:r>
              <a:rPr lang="en-US" sz="1200" dirty="0"/>
              <a:t>Similarly, educators and parents of students who scored in the "Partially Meeting Expectations" range should consider whether their students need additional academic help.</a:t>
            </a:r>
          </a:p>
          <a:p>
            <a:pPr marL="0" indent="0">
              <a:buNone/>
            </a:pPr>
            <a:endParaRPr lang="en-US" sz="1200" dirty="0"/>
          </a:p>
          <a:p>
            <a:pPr marL="0" indent="0">
              <a:buNone/>
            </a:pPr>
            <a:r>
              <a:rPr lang="en-US" sz="1200" dirty="0"/>
              <a:t>In all cases, families should remember that the MCAS is only one indicator of student achievement and that students in grades 3–8 do not face any negative consequences as the result of their scores. </a:t>
            </a:r>
          </a:p>
          <a:p>
            <a:pPr marL="0" lvl="0" indent="0">
              <a:buNone/>
            </a:pPr>
            <a:endParaRPr lang="en-US" sz="800" dirty="0">
              <a:solidFill>
                <a:prstClr val="black"/>
              </a:solidFill>
            </a:endParaRPr>
          </a:p>
          <a:p>
            <a:pPr marL="0" lvl="0" indent="0">
              <a:buNone/>
            </a:pPr>
            <a:r>
              <a:rPr lang="en-US" sz="1400" b="1" dirty="0">
                <a:solidFill>
                  <a:prstClr val="black"/>
                </a:solidFill>
              </a:rPr>
              <a:t>Q: How should I use the MCAS results?</a:t>
            </a:r>
          </a:p>
          <a:p>
            <a:pPr marL="0" lvl="0" indent="0">
              <a:buNone/>
            </a:pPr>
            <a:r>
              <a:rPr lang="en-US" sz="1200" dirty="0">
                <a:solidFill>
                  <a:prstClr val="black"/>
                </a:solidFill>
              </a:rPr>
              <a:t> A: Parents can speak with their child's teacher if they have any concerns. Educators, using all of the interpretive materials available, including released items and item descriptions, can identify areas where students may need additional support or where a school's curriculum might not be aligned to the state learning standards. </a:t>
            </a:r>
          </a:p>
          <a:p>
            <a:pPr marL="0" lvl="0" indent="0">
              <a:buNone/>
            </a:pPr>
            <a:endParaRPr lang="en-US" sz="800" dirty="0">
              <a:solidFill>
                <a:prstClr val="black"/>
              </a:solidFill>
            </a:endParaRPr>
          </a:p>
          <a:p>
            <a:pPr marL="0" lvl="0" indent="0">
              <a:buNone/>
            </a:pPr>
            <a:r>
              <a:rPr lang="en-US" sz="1400" b="1" dirty="0">
                <a:solidFill>
                  <a:prstClr val="black"/>
                </a:solidFill>
              </a:rPr>
              <a:t>Q: Will the new achievement levels be used for all grade and content area assessments?</a:t>
            </a:r>
          </a:p>
          <a:p>
            <a:pPr marL="0" lvl="0" indent="0">
              <a:buNone/>
            </a:pPr>
            <a:r>
              <a:rPr lang="en-US" sz="800" dirty="0">
                <a:solidFill>
                  <a:prstClr val="black"/>
                </a:solidFill>
              </a:rPr>
              <a:t> </a:t>
            </a:r>
            <a:r>
              <a:rPr lang="en-US" sz="1200" dirty="0">
                <a:solidFill>
                  <a:prstClr val="black"/>
                </a:solidFill>
              </a:rPr>
              <a:t>A: Not yet. In spring 2019, assessments in grades 3–8 and 10 in English language arts (ELA) and mathematics and grades 5 &amp; 8 science and technology/engineering (STE) are next-generation MCAS. Those will be reported using the next-generation achievement levels. The other remaining assessment, high school STE, will be reported using legacy achievement levels until it transitions to next-generation.</a:t>
            </a:r>
          </a:p>
          <a:p>
            <a:pPr marL="0" lvl="0" indent="0">
              <a:buNone/>
            </a:pPr>
            <a:endParaRPr lang="en-US" sz="800" dirty="0">
              <a:solidFill>
                <a:prstClr val="black"/>
              </a:solidFill>
            </a:endParaRPr>
          </a:p>
          <a:p>
            <a:pPr marL="0" lvl="0" indent="0">
              <a:buNone/>
            </a:pPr>
            <a:r>
              <a:rPr lang="en-US" sz="1400" b="1" dirty="0">
                <a:solidFill>
                  <a:prstClr val="black"/>
                </a:solidFill>
              </a:rPr>
              <a:t>Q: Why do the next-generation MCAS scores on the 3–8 ELA and mathematics tests look different than the legacy MCAS scores?</a:t>
            </a:r>
          </a:p>
          <a:p>
            <a:pPr marL="0" lvl="0" indent="0">
              <a:buNone/>
            </a:pPr>
            <a:r>
              <a:rPr lang="en-US" sz="1200" dirty="0">
                <a:solidFill>
                  <a:prstClr val="black"/>
                </a:solidFill>
              </a:rPr>
              <a:t> A: The next-generation MCAS uses a scale of 440 to 560 and should not be directly compared to the legacy MCAS, which used a scale of 200–280. </a:t>
            </a:r>
          </a:p>
          <a:p>
            <a:pPr marL="0" lvl="0" indent="0">
              <a:buNone/>
            </a:pPr>
            <a:endParaRPr lang="en-US" sz="1200" dirty="0">
              <a:solidFill>
                <a:prstClr val="black"/>
              </a:solidFill>
            </a:endParaRPr>
          </a:p>
          <a:p>
            <a:endParaRPr lang="en-US" dirty="0"/>
          </a:p>
        </p:txBody>
      </p:sp>
    </p:spTree>
    <p:extLst>
      <p:ext uri="{BB962C8B-B14F-4D97-AF65-F5344CB8AC3E}">
        <p14:creationId xmlns:p14="http://schemas.microsoft.com/office/powerpoint/2010/main" val="967638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Designs</a:t>
            </a:r>
            <a:endParaRPr lang="en-US" dirty="0"/>
          </a:p>
        </p:txBody>
      </p:sp>
      <p:sp>
        <p:nvSpPr>
          <p:cNvPr id="3" name="Text Placeholder 2"/>
          <p:cNvSpPr>
            <a:spLocks noGrp="1"/>
          </p:cNvSpPr>
          <p:nvPr>
            <p:ph type="body" idx="1"/>
          </p:nvPr>
        </p:nvSpPr>
        <p:spPr/>
        <p:txBody>
          <a:bodyPr/>
          <a:lstStyle/>
          <a:p>
            <a:r>
              <a:rPr lang="en-US" dirty="0" smtClean="0"/>
              <a:t>ELA Test Design Grades 3-8</a:t>
            </a:r>
            <a:endParaRPr lang="en-US" dirty="0"/>
          </a:p>
        </p:txBody>
      </p:sp>
      <p:sp>
        <p:nvSpPr>
          <p:cNvPr id="4" name="Content Placeholder 3"/>
          <p:cNvSpPr>
            <a:spLocks noGrp="1"/>
          </p:cNvSpPr>
          <p:nvPr>
            <p:ph sz="half" idx="2"/>
          </p:nvPr>
        </p:nvSpPr>
        <p:spPr/>
        <p:txBody>
          <a:bodyPr>
            <a:normAutofit lnSpcReduction="10000"/>
          </a:bodyPr>
          <a:lstStyle/>
          <a:p>
            <a:r>
              <a:rPr lang="en-US" dirty="0">
                <a:hlinkClick r:id="rId2"/>
              </a:rPr>
              <a:t>http://</a:t>
            </a:r>
            <a:r>
              <a:rPr lang="en-US" dirty="0" smtClean="0">
                <a:hlinkClick r:id="rId2"/>
              </a:rPr>
              <a:t>www.doe.mass.edu/mcas/tdd/ela.html?section=testdesign</a:t>
            </a:r>
            <a:endParaRPr lang="en-US" dirty="0" smtClean="0"/>
          </a:p>
          <a:p>
            <a:endParaRPr lang="en-US" dirty="0"/>
          </a:p>
          <a:p>
            <a:pPr marL="0" indent="0">
              <a:buNone/>
            </a:pPr>
            <a:endParaRPr lang="en-US" dirty="0"/>
          </a:p>
          <a:p>
            <a:pPr marL="0" indent="0">
              <a:buNone/>
            </a:pPr>
            <a:r>
              <a:rPr lang="en-US" b="1" dirty="0" smtClean="0"/>
              <a:t>Science/Technology Test Design Grade 5</a:t>
            </a:r>
          </a:p>
          <a:p>
            <a:pPr marL="0" indent="0">
              <a:buNone/>
            </a:pPr>
            <a:r>
              <a:rPr lang="en-US" dirty="0">
                <a:hlinkClick r:id="rId3"/>
              </a:rPr>
              <a:t>http://</a:t>
            </a:r>
            <a:r>
              <a:rPr lang="en-US" dirty="0" smtClean="0">
                <a:hlinkClick r:id="rId3"/>
              </a:rPr>
              <a:t>www.doe.mass.edu/mcas/tdd/sci.html?section=testdesign</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Math Test Design Grades 3-8</a:t>
            </a:r>
            <a:endParaRPr lang="en-US" dirty="0"/>
          </a:p>
        </p:txBody>
      </p:sp>
      <p:sp>
        <p:nvSpPr>
          <p:cNvPr id="6" name="Content Placeholder 5"/>
          <p:cNvSpPr>
            <a:spLocks noGrp="1"/>
          </p:cNvSpPr>
          <p:nvPr>
            <p:ph sz="quarter" idx="4"/>
          </p:nvPr>
        </p:nvSpPr>
        <p:spPr/>
        <p:txBody>
          <a:bodyPr/>
          <a:lstStyle/>
          <a:p>
            <a:r>
              <a:rPr lang="en-US" dirty="0">
                <a:hlinkClick r:id="rId4"/>
              </a:rPr>
              <a:t>http://</a:t>
            </a:r>
            <a:r>
              <a:rPr lang="en-US" dirty="0" smtClean="0">
                <a:hlinkClick r:id="rId4"/>
              </a:rPr>
              <a:t>www.doe.mass.edu/mcas/tdd/math.html?section=testdesign</a:t>
            </a:r>
            <a:endParaRPr lang="en-US" dirty="0" smtClean="0"/>
          </a:p>
          <a:p>
            <a:pPr marL="0" indent="0">
              <a:buNone/>
            </a:pPr>
            <a:endParaRPr lang="en-US" dirty="0"/>
          </a:p>
        </p:txBody>
      </p:sp>
    </p:spTree>
    <p:extLst>
      <p:ext uri="{BB962C8B-B14F-4D97-AF65-F5344CB8AC3E}">
        <p14:creationId xmlns:p14="http://schemas.microsoft.com/office/powerpoint/2010/main" val="184597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Levels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6477000" cy="498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9756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normAutofit/>
          </a:bodyPr>
          <a:lstStyle/>
          <a:p>
            <a:r>
              <a:rPr lang="en-US" dirty="0">
                <a:hlinkClick r:id="rId2"/>
              </a:rPr>
              <a:t>http://www.doe.mass.edu/mcas/parents</a:t>
            </a:r>
            <a:r>
              <a:rPr lang="en-US" dirty="0" smtClean="0">
                <a:hlinkClick r:id="rId2"/>
              </a:rPr>
              <a:t>/</a:t>
            </a:r>
            <a:endParaRPr lang="en-US" dirty="0" smtClean="0"/>
          </a:p>
          <a:p>
            <a:endParaRPr lang="en-US" dirty="0"/>
          </a:p>
          <a:p>
            <a:pPr marL="0" indent="0" algn="ctr">
              <a:buNone/>
            </a:pPr>
            <a:r>
              <a:rPr lang="en-US" dirty="0" smtClean="0"/>
              <a:t>Practice Tests 2019</a:t>
            </a:r>
          </a:p>
          <a:p>
            <a:pPr marL="0" indent="0">
              <a:buNone/>
            </a:pPr>
            <a:r>
              <a:rPr lang="en-US" sz="2400" dirty="0" smtClean="0">
                <a:hlinkClick r:id="rId3"/>
              </a:rPr>
              <a:t>http</a:t>
            </a:r>
            <a:r>
              <a:rPr lang="en-US" sz="2400" dirty="0">
                <a:hlinkClick r:id="rId3"/>
              </a:rPr>
              <a:t>://mcas.pearsonsupport.com/student/practice-tests-ela</a:t>
            </a:r>
            <a:r>
              <a:rPr lang="en-US" sz="2400" dirty="0" smtClean="0">
                <a:hlinkClick r:id="rId3"/>
              </a:rPr>
              <a:t>/</a:t>
            </a:r>
            <a:endParaRPr lang="en-US" sz="2400" dirty="0" smtClean="0"/>
          </a:p>
          <a:p>
            <a:pPr marL="0" indent="0">
              <a:buNone/>
            </a:pPr>
            <a:endParaRPr lang="en-US" sz="2400" dirty="0" smtClean="0"/>
          </a:p>
          <a:p>
            <a:pPr marL="0" indent="0">
              <a:buNone/>
            </a:pPr>
            <a:r>
              <a:rPr lang="en-US" sz="2400" dirty="0">
                <a:hlinkClick r:id="rId4"/>
              </a:rPr>
              <a:t>http://</a:t>
            </a:r>
            <a:r>
              <a:rPr lang="en-US" sz="2400">
                <a:hlinkClick r:id="rId4"/>
              </a:rPr>
              <a:t>mcas.pearsonsupport.com/student/practice-tests-math</a:t>
            </a:r>
            <a:r>
              <a:rPr lang="en-US" sz="2400" smtClean="0">
                <a:hlinkClick r:id="rId4"/>
              </a:rPr>
              <a:t>/</a:t>
            </a:r>
            <a:endParaRPr lang="en-US" sz="2400" smtClean="0"/>
          </a:p>
          <a:p>
            <a:pPr marL="0" indent="0">
              <a:buNone/>
            </a:pPr>
            <a:endParaRPr lang="en-US" sz="2400" dirty="0" smtClean="0"/>
          </a:p>
          <a:p>
            <a:pPr marL="0" indent="0">
              <a:buNone/>
            </a:pPr>
            <a:r>
              <a:rPr lang="en-US" sz="2400" dirty="0">
                <a:hlinkClick r:id="rId5"/>
              </a:rPr>
              <a:t>http://mcas.pearsonsupport.com/student/practice-tests-science</a:t>
            </a:r>
            <a:r>
              <a:rPr lang="en-US" sz="2400" dirty="0" smtClean="0">
                <a:hlinkClick r:id="rId5"/>
              </a:rPr>
              <a:t>/</a:t>
            </a:r>
            <a:endParaRPr lang="en-US" sz="2400" dirty="0" smtClean="0"/>
          </a:p>
          <a:p>
            <a:pPr marL="0" indent="0">
              <a:buNone/>
            </a:pPr>
            <a:endParaRPr lang="en-US" sz="2400" dirty="0" smtClean="0"/>
          </a:p>
          <a:p>
            <a:pPr marL="0" indent="0">
              <a:buNone/>
            </a:pPr>
            <a:endParaRPr lang="en-US"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946669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950</Words>
  <Application>Microsoft Office PowerPoint</Application>
  <PresentationFormat>On-screen Show (4:3)</PresentationFormat>
  <Paragraphs>83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Donovan Elementary MCAS</vt:lpstr>
      <vt:lpstr>MCAS DATES @ The DONOVAN</vt:lpstr>
      <vt:lpstr>Preparing for a Successful Testing Day!!!</vt:lpstr>
      <vt:lpstr> Why are we testing? </vt:lpstr>
      <vt:lpstr>Massachusetts Comprehensive Assessment System  Frequently Asked Questions (FAQs) about next-generation MCAS Results </vt:lpstr>
      <vt:lpstr>Q &amp; A Con’t…</vt:lpstr>
      <vt:lpstr>Test Designs</vt:lpstr>
      <vt:lpstr>Achievement Levels</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Donovan Elementary MCAS</dc:title>
  <dc:creator>Fitzroy, Stacy</dc:creator>
  <cp:lastModifiedBy>Ellertson, Theresa</cp:lastModifiedBy>
  <cp:revision>7</cp:revision>
  <dcterms:created xsi:type="dcterms:W3CDTF">2019-04-01T19:04:53Z</dcterms:created>
  <dcterms:modified xsi:type="dcterms:W3CDTF">2019-04-22T13:28:02Z</dcterms:modified>
</cp:coreProperties>
</file>